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80" r:id="rId5"/>
    <p:sldId id="259" r:id="rId6"/>
    <p:sldId id="260" r:id="rId7"/>
    <p:sldId id="261" r:id="rId8"/>
    <p:sldId id="277" r:id="rId9"/>
    <p:sldId id="262" r:id="rId10"/>
    <p:sldId id="276" r:id="rId11"/>
    <p:sldId id="263" r:id="rId12"/>
    <p:sldId id="264" r:id="rId13"/>
    <p:sldId id="265" r:id="rId14"/>
    <p:sldId id="266" r:id="rId15"/>
    <p:sldId id="275" r:id="rId16"/>
    <p:sldId id="267" r:id="rId17"/>
    <p:sldId id="281" r:id="rId18"/>
    <p:sldId id="268" r:id="rId19"/>
    <p:sldId id="269" r:id="rId20"/>
    <p:sldId id="271" r:id="rId21"/>
    <p:sldId id="272" r:id="rId22"/>
    <p:sldId id="27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9C9C01-D769-499C-8A75-25EAB87281D8}" type="datetimeFigureOut">
              <a:rPr lang="en-US" smtClean="0"/>
              <a:pPr/>
              <a:t>1/25/2014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1870C9-68A6-4280-A9F3-8449A3F0A8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968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870C9-68A6-4280-A9F3-8449A3F0A8B4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A1C59-6E1B-4A46-A53D-D814589F8610}" type="datetimeFigureOut">
              <a:rPr lang="en-US" smtClean="0"/>
              <a:pPr/>
              <a:t>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D304B-9EF1-44DB-80AF-841BBFB822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A1C59-6E1B-4A46-A53D-D814589F8610}" type="datetimeFigureOut">
              <a:rPr lang="en-US" smtClean="0"/>
              <a:pPr/>
              <a:t>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D304B-9EF1-44DB-80AF-841BBFB822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A1C59-6E1B-4A46-A53D-D814589F8610}" type="datetimeFigureOut">
              <a:rPr lang="en-US" smtClean="0"/>
              <a:pPr/>
              <a:t>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D304B-9EF1-44DB-80AF-841BBFB822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A1C59-6E1B-4A46-A53D-D814589F8610}" type="datetimeFigureOut">
              <a:rPr lang="en-US" smtClean="0"/>
              <a:pPr/>
              <a:t>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D304B-9EF1-44DB-80AF-841BBFB822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A1C59-6E1B-4A46-A53D-D814589F8610}" type="datetimeFigureOut">
              <a:rPr lang="en-US" smtClean="0"/>
              <a:pPr/>
              <a:t>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D304B-9EF1-44DB-80AF-841BBFB822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A1C59-6E1B-4A46-A53D-D814589F8610}" type="datetimeFigureOut">
              <a:rPr lang="en-US" smtClean="0"/>
              <a:pPr/>
              <a:t>1/25/2014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D304B-9EF1-44DB-80AF-841BBFB822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A1C59-6E1B-4A46-A53D-D814589F8610}" type="datetimeFigureOut">
              <a:rPr lang="en-US" smtClean="0"/>
              <a:pPr/>
              <a:t>1/25/2014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D304B-9EF1-44DB-80AF-841BBFB822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A1C59-6E1B-4A46-A53D-D814589F8610}" type="datetimeFigureOut">
              <a:rPr lang="en-US" smtClean="0"/>
              <a:pPr/>
              <a:t>1/25/2014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D304B-9EF1-44DB-80AF-841BBFB822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A1C59-6E1B-4A46-A53D-D814589F8610}" type="datetimeFigureOut">
              <a:rPr lang="en-US" smtClean="0"/>
              <a:pPr/>
              <a:t>1/25/2014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D304B-9EF1-44DB-80AF-841BBFB822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A1C59-6E1B-4A46-A53D-D814589F8610}" type="datetimeFigureOut">
              <a:rPr lang="en-US" smtClean="0"/>
              <a:pPr/>
              <a:t>1/25/2014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D304B-9EF1-44DB-80AF-841BBFB822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A1C59-6E1B-4A46-A53D-D814589F8610}" type="datetimeFigureOut">
              <a:rPr lang="en-US" smtClean="0"/>
              <a:pPr/>
              <a:t>1/25/2014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D304B-9EF1-44DB-80AF-841BBFB822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A1C59-6E1B-4A46-A53D-D814589F8610}" type="datetimeFigureOut">
              <a:rPr lang="en-US" smtClean="0"/>
              <a:pPr/>
              <a:t>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D304B-9EF1-44DB-80AF-841BBFB8220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2057399"/>
          </a:xfrm>
        </p:spPr>
        <p:txBody>
          <a:bodyPr>
            <a:normAutofit fontScale="90000"/>
          </a:bodyPr>
          <a:lstStyle/>
          <a:p>
            <a:r>
              <a:rPr lang="en-US" dirty="0"/>
              <a:t>NEW YORK</a:t>
            </a:r>
            <a:br>
              <a:rPr lang="en-US" dirty="0"/>
            </a:br>
            <a:r>
              <a:rPr lang="en-US" dirty="0"/>
              <a:t>FORESTS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362200"/>
            <a:ext cx="6400800" cy="3276600"/>
          </a:xfrm>
        </p:spPr>
        <p:txBody>
          <a:bodyPr/>
          <a:lstStyle/>
          <a:p>
            <a:r>
              <a:rPr lang="en-US" dirty="0"/>
              <a:t>AN ENDANGERED SPECIES?</a:t>
            </a:r>
          </a:p>
          <a:p>
            <a:endParaRPr lang="en-US" dirty="0"/>
          </a:p>
        </p:txBody>
      </p:sp>
      <p:pic>
        <p:nvPicPr>
          <p:cNvPr id="4" name="Picture 2" descr="http://appalachiatoday.files.wordpress.com/2011/10/troylillyfalldayinthewoo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124200"/>
            <a:ext cx="4876800" cy="325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rberry in Fee Hollow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752600"/>
            <a:ext cx="8001000" cy="364149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2010 CORNELL STUDY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/>
              <a:t>INPUT </a:t>
            </a:r>
            <a:r>
              <a:rPr lang="en-US" dirty="0" smtClean="0"/>
              <a:t>FROM 197 </a:t>
            </a:r>
            <a:r>
              <a:rPr lang="en-US" dirty="0"/>
              <a:t>FORESTERS</a:t>
            </a:r>
          </a:p>
          <a:p>
            <a:endParaRPr lang="en-US" dirty="0" smtClean="0"/>
          </a:p>
          <a:p>
            <a:endParaRPr lang="en-US" dirty="0"/>
          </a:p>
          <a:p>
            <a:pPr algn="ctr">
              <a:buNone/>
            </a:pPr>
            <a:r>
              <a:rPr lang="en-US" dirty="0"/>
              <a:t>“HARDWOOD REGENERATION IS … SUCCESSFUL </a:t>
            </a:r>
          </a:p>
          <a:p>
            <a:pPr algn="ctr">
              <a:buNone/>
            </a:pPr>
            <a:r>
              <a:rPr lang="en-US" dirty="0"/>
              <a:t>        IN ONLY  30% OF FOREST STANDS”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 fontScale="90000"/>
          </a:bodyPr>
          <a:lstStyle/>
          <a:p>
            <a:r>
              <a:rPr lang="en-US" dirty="0"/>
              <a:t>2010 STUDY BY</a:t>
            </a:r>
            <a:br>
              <a:rPr lang="en-US" dirty="0"/>
            </a:br>
            <a:r>
              <a:rPr lang="en-US" dirty="0"/>
              <a:t>THE NATURE CONSERVANCY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/>
              <a:t>BASED ON  1647  </a:t>
            </a:r>
            <a:r>
              <a:rPr lang="en-US" dirty="0" smtClean="0"/>
              <a:t>USDA </a:t>
            </a:r>
          </a:p>
          <a:p>
            <a:pPr algn="ctr">
              <a:buNone/>
            </a:pPr>
            <a:r>
              <a:rPr lang="en-US" dirty="0" smtClean="0"/>
              <a:t>FOREST </a:t>
            </a:r>
            <a:r>
              <a:rPr lang="en-US" dirty="0"/>
              <a:t>INVENTORY DATA PLOTS</a:t>
            </a:r>
          </a:p>
          <a:p>
            <a:endParaRPr lang="en-US" dirty="0" smtClean="0"/>
          </a:p>
          <a:p>
            <a:pPr algn="ctr">
              <a:buNone/>
            </a:pPr>
            <a:r>
              <a:rPr lang="en-US" dirty="0"/>
              <a:t>“REGENERATION ADEQUATE</a:t>
            </a:r>
          </a:p>
          <a:p>
            <a:pPr algn="ctr">
              <a:buNone/>
            </a:pPr>
            <a:r>
              <a:rPr lang="en-US" dirty="0" smtClean="0"/>
              <a:t>ON </a:t>
            </a:r>
            <a:r>
              <a:rPr lang="en-US" dirty="0"/>
              <a:t>ONLY 43% OF DATA PLOTS”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771525"/>
            <a:ext cx="7200900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223391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AGE RANGE OF SECONDARY FORESTS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60 TO 120 YEARS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5052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WITHOUT REGENERATION, WHAT WILL OUR </a:t>
            </a:r>
          </a:p>
          <a:p>
            <a:pPr algn="ctr"/>
            <a:r>
              <a:rPr lang="en-US" sz="3200" dirty="0"/>
              <a:t>FORESTS LOOK LIKE IN FIFTY YEARS WHEN MOST</a:t>
            </a:r>
          </a:p>
          <a:p>
            <a:pPr algn="ctr"/>
            <a:r>
              <a:rPr lang="en-US" sz="3200" dirty="0"/>
              <a:t> OF THE CURRENT TREES ARE GONE 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7526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AVERAGE TREE LIFE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80 TO 160 YEARS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04800"/>
            <a:ext cx="4904804" cy="630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SOLUTIONS INCLUDE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657599"/>
          </a:xfrm>
        </p:spPr>
        <p:txBody>
          <a:bodyPr>
            <a:normAutofit/>
          </a:bodyPr>
          <a:lstStyle/>
          <a:p>
            <a:r>
              <a:rPr lang="en-US" dirty="0" smtClean="0"/>
              <a:t>MANAGING DEER</a:t>
            </a:r>
          </a:p>
          <a:p>
            <a:pPr lvl="1"/>
            <a:r>
              <a:rPr lang="en-US" dirty="0" smtClean="0"/>
              <a:t>REDUCING POPULATION</a:t>
            </a:r>
          </a:p>
          <a:p>
            <a:pPr lvl="1"/>
            <a:r>
              <a:rPr lang="en-US" dirty="0" smtClean="0"/>
              <a:t>INCREASING HUNTER ACCESS</a:t>
            </a:r>
          </a:p>
          <a:p>
            <a:pPr lvl="1"/>
            <a:r>
              <a:rPr lang="en-US" dirty="0" smtClean="0"/>
              <a:t>EXPENSIVE FENCING </a:t>
            </a:r>
          </a:p>
          <a:p>
            <a:pPr>
              <a:buNone/>
            </a:pPr>
            <a:r>
              <a:rPr lang="en-US" dirty="0" smtClean="0"/>
              <a:t>	 </a:t>
            </a:r>
          </a:p>
          <a:p>
            <a:endParaRPr lang="en-US" dirty="0"/>
          </a:p>
        </p:txBody>
      </p:sp>
      <p:pic>
        <p:nvPicPr>
          <p:cNvPr id="5" name="Picture 2" descr="https://www-s.aces.uiuc.edu/photolib/lib1873/midsize/deer0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4038600"/>
            <a:ext cx="3810000" cy="2533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04800"/>
            <a:ext cx="4674535" cy="630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 Michael Deer Fen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381000"/>
            <a:ext cx="7924800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SOLUTIONS INCLUDE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MANAGING INVASIVE AND INTERFERING VEGETATION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1242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TREES ARE GOOD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ONETREE = OXYGEN FOR TWO PEOPLE</a:t>
            </a:r>
          </a:p>
          <a:p>
            <a:r>
              <a:rPr lang="en-US" dirty="0"/>
              <a:t>CARBON SEQUESTRATION</a:t>
            </a:r>
          </a:p>
          <a:p>
            <a:r>
              <a:rPr lang="en-US" dirty="0"/>
              <a:t>WATER PURIFICATION</a:t>
            </a:r>
          </a:p>
          <a:p>
            <a:r>
              <a:rPr lang="en-US" dirty="0"/>
              <a:t>EROSION &amp; FLOOD CONTROL</a:t>
            </a:r>
          </a:p>
          <a:p>
            <a:r>
              <a:rPr lang="en-US" dirty="0"/>
              <a:t>WILDLIFE HABITAT</a:t>
            </a:r>
          </a:p>
          <a:p>
            <a:r>
              <a:rPr lang="en-US" dirty="0"/>
              <a:t>RECREATION</a:t>
            </a:r>
          </a:p>
          <a:p>
            <a:r>
              <a:rPr lang="en-US" dirty="0"/>
              <a:t>60,000 JOBS</a:t>
            </a:r>
          </a:p>
          <a:p>
            <a:r>
              <a:rPr lang="en-US" dirty="0"/>
              <a:t>$4.6 BILLION INCOME, EXCLUDING TOURISM</a:t>
            </a:r>
          </a:p>
          <a:p>
            <a:r>
              <a:rPr lang="en-US" dirty="0"/>
              <a:t>QUALITY OF LIFE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SOLUTIONS INCLUDE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EDUCATION</a:t>
            </a:r>
          </a:p>
          <a:p>
            <a:r>
              <a:rPr lang="en-US" dirty="0" smtClean="0"/>
              <a:t>PUBLIC OUTREACH</a:t>
            </a:r>
          </a:p>
          <a:p>
            <a:r>
              <a:rPr lang="en-US" dirty="0" smtClean="0"/>
              <a:t>ADVOCACY</a:t>
            </a:r>
          </a:p>
          <a:p>
            <a:endParaRPr lang="en-US" dirty="0"/>
          </a:p>
        </p:txBody>
      </p:sp>
      <p:pic>
        <p:nvPicPr>
          <p:cNvPr id="6" name="Picture 5" descr="discussion in the woo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5200" y="3200400"/>
            <a:ext cx="4409440" cy="330708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TREES ARE GOOD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562600"/>
          </a:xfrm>
        </p:spPr>
        <p:txBody>
          <a:bodyPr/>
          <a:lstStyle/>
          <a:p>
            <a:r>
              <a:rPr lang="en-US" dirty="0" smtClean="0"/>
              <a:t>ONETREE = OXYGEN FOR TWO PEOPLE</a:t>
            </a:r>
          </a:p>
          <a:p>
            <a:r>
              <a:rPr lang="en-US" dirty="0" smtClean="0"/>
              <a:t>CARBON SEQUESTRATION</a:t>
            </a:r>
          </a:p>
          <a:p>
            <a:r>
              <a:rPr lang="en-US" dirty="0" smtClean="0"/>
              <a:t>WATER PURIFICATION</a:t>
            </a:r>
          </a:p>
          <a:p>
            <a:r>
              <a:rPr lang="en-US" dirty="0" smtClean="0"/>
              <a:t>EROSION &amp; FLOOD CONTROL</a:t>
            </a:r>
          </a:p>
          <a:p>
            <a:r>
              <a:rPr lang="en-US" dirty="0" smtClean="0"/>
              <a:t>WILDLIFE HABITAT</a:t>
            </a:r>
          </a:p>
          <a:p>
            <a:r>
              <a:rPr lang="en-US" dirty="0" smtClean="0"/>
              <a:t>RECREATION</a:t>
            </a:r>
          </a:p>
          <a:p>
            <a:r>
              <a:rPr lang="en-US" dirty="0" smtClean="0"/>
              <a:t>60,000 JOBS</a:t>
            </a:r>
          </a:p>
          <a:p>
            <a:r>
              <a:rPr lang="en-US" dirty="0" smtClean="0"/>
              <a:t>$4.6 BILLION INCOME, EXCLUDING TOURISM</a:t>
            </a:r>
          </a:p>
          <a:p>
            <a:r>
              <a:rPr lang="en-US" dirty="0" smtClean="0"/>
              <a:t>QUALITY OF LIFE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143000"/>
            <a:ext cx="4189413" cy="475488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 Y FOREST HISTORY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/>
          <a:lstStyle/>
          <a:p>
            <a:pPr>
              <a:buNone/>
            </a:pPr>
            <a:r>
              <a:rPr lang="en-US" sz="2800" u="sng" dirty="0"/>
              <a:t>DATE</a:t>
            </a:r>
            <a:r>
              <a:rPr lang="en-US" sz="2800" dirty="0"/>
              <a:t>	</a:t>
            </a:r>
            <a:r>
              <a:rPr lang="en-US" sz="2800" dirty="0" smtClean="0"/>
              <a:t>          	</a:t>
            </a:r>
            <a:r>
              <a:rPr lang="en-US" sz="2800" u="sng" dirty="0" smtClean="0"/>
              <a:t>% </a:t>
            </a:r>
            <a:r>
              <a:rPr lang="en-US" sz="2800" u="sng" dirty="0"/>
              <a:t>FOREST </a:t>
            </a:r>
            <a:r>
              <a:rPr lang="en-US" sz="2800" u="sng" dirty="0" smtClean="0"/>
              <a:t>COVER</a:t>
            </a:r>
            <a:r>
              <a:rPr lang="en-US" sz="2800" dirty="0" smtClean="0"/>
              <a:t>		</a:t>
            </a:r>
            <a:r>
              <a:rPr lang="en-US" sz="2800" u="sng" dirty="0" smtClean="0"/>
              <a:t>DEER/SQUARE </a:t>
            </a:r>
            <a:r>
              <a:rPr lang="en-US" sz="2800" u="sng" dirty="0"/>
              <a:t>MILE</a:t>
            </a:r>
          </a:p>
          <a:p>
            <a:pPr>
              <a:buNone/>
            </a:pPr>
            <a:r>
              <a:rPr lang="en-US" dirty="0" smtClean="0"/>
              <a:t>1600</a:t>
            </a:r>
            <a:r>
              <a:rPr lang="en-US" dirty="0"/>
              <a:t>			</a:t>
            </a:r>
            <a:r>
              <a:rPr lang="en-US" dirty="0" smtClean="0"/>
              <a:t>95</a:t>
            </a:r>
            <a:r>
              <a:rPr lang="en-US" dirty="0"/>
              <a:t>%				</a:t>
            </a:r>
            <a:r>
              <a:rPr lang="en-US" dirty="0" smtClean="0"/>
              <a:t>5 </a:t>
            </a:r>
            <a:r>
              <a:rPr lang="en-US" dirty="0"/>
              <a:t>– 10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371600"/>
            <a:ext cx="6727152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 Y FOREST HISTORY</a:t>
            </a:r>
            <a:b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28600" y="1600200"/>
            <a:ext cx="86868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          	</a:t>
            </a:r>
            <a:r>
              <a:rPr kumimoji="0" 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% FOREST COVER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kumimoji="0" 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DEER/SQUARE MILE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1600			95%				5 – 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3200" dirty="0"/>
              <a:t>1880			</a:t>
            </a:r>
            <a:r>
              <a:rPr lang="en-US" sz="3200" dirty="0" smtClean="0"/>
              <a:t>15</a:t>
            </a:r>
            <a:r>
              <a:rPr lang="en-US" sz="3200" dirty="0"/>
              <a:t>%				</a:t>
            </a:r>
            <a:r>
              <a:rPr lang="en-US" sz="3200" dirty="0" smtClean="0"/>
              <a:t>0</a:t>
            </a:r>
            <a:endParaRPr lang="en-US" sz="32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 Y FOREST HISTORY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28600" y="1600200"/>
            <a:ext cx="86868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          	</a:t>
            </a:r>
            <a:r>
              <a:rPr kumimoji="0" 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% FOREST COVER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kumimoji="0" 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DEER/SQUARE MILE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1600			95%				5 – 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3200" dirty="0" smtClean="0"/>
              <a:t>1880			15</a:t>
            </a:r>
            <a:r>
              <a:rPr lang="en-US" sz="3200" dirty="0"/>
              <a:t>%				</a:t>
            </a:r>
            <a:r>
              <a:rPr lang="en-US" sz="3200" dirty="0" smtClean="0"/>
              <a:t>0   </a:t>
            </a:r>
          </a:p>
          <a:p>
            <a:pPr marL="342900" indent="-342900">
              <a:spcBef>
                <a:spcPct val="20000"/>
              </a:spcBef>
            </a:pPr>
            <a:endParaRPr lang="en-US" sz="3200" dirty="0" smtClean="0"/>
          </a:p>
          <a:p>
            <a:pPr marL="342900" indent="-342900">
              <a:spcBef>
                <a:spcPct val="20000"/>
              </a:spcBef>
            </a:pPr>
            <a:r>
              <a:rPr lang="en-US" sz="3200" dirty="0" smtClean="0"/>
              <a:t>1960                    </a:t>
            </a:r>
            <a:r>
              <a:rPr lang="en-US" sz="3200" dirty="0"/>
              <a:t>60% (EST</a:t>
            </a:r>
            <a:r>
              <a:rPr lang="en-US" sz="3200" dirty="0" smtClean="0"/>
              <a:t>.)			</a:t>
            </a:r>
            <a:r>
              <a:rPr lang="en-US" sz="3200" dirty="0"/>
              <a:t>UP TO 50</a:t>
            </a:r>
            <a:endParaRPr lang="en-US" sz="3200" dirty="0" smtClean="0"/>
          </a:p>
          <a:p>
            <a:pPr marL="342900" indent="-342900">
              <a:spcBef>
                <a:spcPct val="20000"/>
              </a:spcBef>
            </a:pPr>
            <a:endParaRPr lang="en-US" sz="3200" dirty="0" smtClean="0"/>
          </a:p>
          <a:p>
            <a:pPr marL="342900" indent="-342900">
              <a:spcBef>
                <a:spcPct val="20000"/>
              </a:spcBef>
            </a:pPr>
            <a:endParaRPr lang="en-US" sz="3200" dirty="0" smtClean="0"/>
          </a:p>
          <a:p>
            <a:pPr marL="342900" indent="-342900">
              <a:spcBef>
                <a:spcPct val="20000"/>
              </a:spcBef>
            </a:pPr>
            <a:endParaRPr lang="en-US" sz="3200" dirty="0" smtClean="0"/>
          </a:p>
          <a:p>
            <a:pPr marL="342900" indent="-342900">
              <a:spcBef>
                <a:spcPct val="20000"/>
              </a:spcBef>
            </a:pPr>
            <a:endParaRPr lang="en-US" sz="3200" dirty="0" smtClean="0"/>
          </a:p>
          <a:p>
            <a:pPr marL="342900" indent="-342900">
              <a:spcBef>
                <a:spcPct val="20000"/>
              </a:spcBef>
            </a:pPr>
            <a:endParaRPr lang="en-US" sz="32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 Y FOREST HISTORY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28600" y="1600200"/>
            <a:ext cx="86868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          	</a:t>
            </a:r>
            <a:r>
              <a:rPr kumimoji="0" 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% FOREST COVER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kumimoji="0" 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DEER/SQUARE MILE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1600			95%				5 - 10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3200" dirty="0" smtClean="0"/>
              <a:t>1880			15</a:t>
            </a:r>
            <a:r>
              <a:rPr lang="en-US" sz="3200" dirty="0"/>
              <a:t>%				</a:t>
            </a:r>
            <a:r>
              <a:rPr lang="en-US" sz="3200" dirty="0" smtClean="0"/>
              <a:t>0   </a:t>
            </a:r>
          </a:p>
          <a:p>
            <a:pPr marL="342900" indent="-342900">
              <a:spcBef>
                <a:spcPct val="20000"/>
              </a:spcBef>
            </a:pPr>
            <a:endParaRPr lang="en-US" sz="3200" dirty="0" smtClean="0"/>
          </a:p>
          <a:p>
            <a:pPr marL="342900" indent="-342900">
              <a:spcBef>
                <a:spcPct val="20000"/>
              </a:spcBef>
            </a:pPr>
            <a:r>
              <a:rPr lang="en-US" sz="3200" dirty="0" smtClean="0"/>
              <a:t>1960                    60</a:t>
            </a:r>
            <a:r>
              <a:rPr lang="en-US" sz="3200" dirty="0"/>
              <a:t>% (EST</a:t>
            </a:r>
            <a:r>
              <a:rPr lang="en-US" sz="3200" dirty="0" smtClean="0"/>
              <a:t>.)			</a:t>
            </a:r>
            <a:r>
              <a:rPr lang="en-US" sz="3200" dirty="0"/>
              <a:t>UP TO </a:t>
            </a:r>
            <a:r>
              <a:rPr lang="en-US" sz="3200" dirty="0" smtClean="0"/>
              <a:t>50</a:t>
            </a:r>
          </a:p>
          <a:p>
            <a:pPr marL="342900" indent="-342900">
              <a:spcBef>
                <a:spcPct val="20000"/>
              </a:spcBef>
            </a:pPr>
            <a:endParaRPr lang="en-US" sz="3200" dirty="0" smtClean="0"/>
          </a:p>
          <a:p>
            <a:pPr marL="342900" indent="-342900">
              <a:spcBef>
                <a:spcPct val="20000"/>
              </a:spcBef>
            </a:pPr>
            <a:r>
              <a:rPr lang="en-US" sz="3200" dirty="0" smtClean="0"/>
              <a:t>2013			63%				10 - 50</a:t>
            </a:r>
          </a:p>
          <a:p>
            <a:pPr marL="342900" indent="-342900">
              <a:spcBef>
                <a:spcPct val="20000"/>
              </a:spcBef>
            </a:pPr>
            <a:endParaRPr lang="en-US" sz="3200" dirty="0" smtClean="0"/>
          </a:p>
          <a:p>
            <a:pPr marL="342900" indent="-342900">
              <a:spcBef>
                <a:spcPct val="20000"/>
              </a:spcBef>
            </a:pPr>
            <a:endParaRPr lang="en-US" sz="3200" dirty="0" smtClean="0"/>
          </a:p>
          <a:p>
            <a:pPr marL="342900" indent="-342900">
              <a:spcBef>
                <a:spcPct val="20000"/>
              </a:spcBef>
            </a:pPr>
            <a:endParaRPr lang="en-US" sz="3200" dirty="0" smtClean="0"/>
          </a:p>
          <a:p>
            <a:pPr marL="342900" indent="-342900">
              <a:spcBef>
                <a:spcPct val="20000"/>
              </a:spcBef>
            </a:pPr>
            <a:endParaRPr lang="en-US" sz="3200" dirty="0" smtClean="0"/>
          </a:p>
          <a:p>
            <a:pPr marL="342900" indent="-342900">
              <a:spcBef>
                <a:spcPct val="20000"/>
              </a:spcBef>
            </a:pPr>
            <a:endParaRPr lang="en-US" sz="32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:\MVC-143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609600"/>
            <a:ext cx="7680960" cy="5760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371600"/>
            <a:ext cx="5791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197</Words>
  <Application>Microsoft Office PowerPoint</Application>
  <PresentationFormat>On-screen Show (4:3)</PresentationFormat>
  <Paragraphs>89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NEW YORK FORESTS </vt:lpstr>
      <vt:lpstr>TREES ARE GOOD </vt:lpstr>
      <vt:lpstr>N Y FOREST HISTORY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2010 CORNELL STUDY </vt:lpstr>
      <vt:lpstr>2010 STUDY BY THE NATURE CONSERVANCY </vt:lpstr>
      <vt:lpstr>PowerPoint Presentation</vt:lpstr>
      <vt:lpstr>PowerPoint Presentation</vt:lpstr>
      <vt:lpstr>PowerPoint Presentation</vt:lpstr>
      <vt:lpstr>SOLUTIONS INCLUDE </vt:lpstr>
      <vt:lpstr>PowerPoint Presentation</vt:lpstr>
      <vt:lpstr>PowerPoint Presentation</vt:lpstr>
      <vt:lpstr>SOLUTIONS INCLUDE </vt:lpstr>
      <vt:lpstr>SOLUTIONS INCLUDE</vt:lpstr>
      <vt:lpstr>TREES ARE GOOD </vt:lpstr>
      <vt:lpstr>PowerPoint Presentation</vt:lpstr>
    </vt:vector>
  </TitlesOfParts>
  <Company>cce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YORK FORESTS</dc:title>
  <dc:creator>kjmathers</dc:creator>
  <cp:lastModifiedBy>Gerald Michael</cp:lastModifiedBy>
  <cp:revision>24</cp:revision>
  <dcterms:created xsi:type="dcterms:W3CDTF">2013-08-22T15:55:50Z</dcterms:created>
  <dcterms:modified xsi:type="dcterms:W3CDTF">2014-01-26T03:27:23Z</dcterms:modified>
</cp:coreProperties>
</file>